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  <p:sldMasterId id="2147483694" r:id="rId2"/>
    <p:sldMasterId id="2147483697" r:id="rId3"/>
  </p:sldMasterIdLst>
  <p:notesMasterIdLst>
    <p:notesMasterId r:id="rId13"/>
  </p:notesMasterIdLst>
  <p:handoutMasterIdLst>
    <p:handoutMasterId r:id="rId14"/>
  </p:handoutMasterIdLst>
  <p:sldIdLst>
    <p:sldId id="348" r:id="rId4"/>
    <p:sldId id="328" r:id="rId5"/>
    <p:sldId id="329" r:id="rId6"/>
    <p:sldId id="392" r:id="rId7"/>
    <p:sldId id="334" r:id="rId8"/>
    <p:sldId id="393" r:id="rId9"/>
    <p:sldId id="394" r:id="rId10"/>
    <p:sldId id="396" r:id="rId11"/>
    <p:sldId id="398" r:id="rId12"/>
  </p:sldIdLst>
  <p:sldSz cx="9144000" cy="6858000" type="screen4x3"/>
  <p:notesSz cx="6797675" cy="9926638"/>
  <p:defaultTextStyle>
    <a:defPPr>
      <a:defRPr lang="en-AU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Arial" pitchFamily="34" charset="0"/>
        <a:ea typeface="MS PGothic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Arial" pitchFamily="34" charset="0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Arial" pitchFamily="34" charset="0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Arial" pitchFamily="34" charset="0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  <a:srgbClr val="DDDDDD"/>
    <a:srgbClr val="FF0000"/>
    <a:srgbClr val="565656"/>
    <a:srgbClr val="6A747C"/>
    <a:srgbClr val="F580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898" autoAdjust="0"/>
    <p:restoredTop sz="84074" autoAdjust="0"/>
  </p:normalViewPr>
  <p:slideViewPr>
    <p:cSldViewPr snapToGrid="0" snapToObjects="1">
      <p:cViewPr>
        <p:scale>
          <a:sx n="66" d="100"/>
          <a:sy n="66" d="100"/>
        </p:scale>
        <p:origin x="-996" y="-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rgbClr val="F58025"/>
                </a:solidFill>
                <a:latin typeface="Georgia" panose="02040502050405020303" pitchFamily="18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F58025"/>
                </a:solidFill>
                <a:latin typeface="Georgia" panose="02040502050405020303" pitchFamily="18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2E160403-740C-4B96-A1E1-8C35EB0D28BF}" type="datetimeFigureOut">
              <a:rPr lang="en-AU" altLang="en-US"/>
              <a:pPr>
                <a:defRPr/>
              </a:pPr>
              <a:t>6/04/2018</a:t>
            </a:fld>
            <a:endParaRPr lang="en-AU" altLang="en-US" dirty="0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rgbClr val="F58025"/>
                </a:solidFill>
                <a:latin typeface="Georgia" panose="02040502050405020303" pitchFamily="18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58025"/>
                </a:solidFill>
                <a:latin typeface="Georgia" pitchFamily="18" charset="0"/>
                <a:ea typeface="ＭＳ Ｐゴシック" pitchFamily="34" charset="-128"/>
                <a:cs typeface="Arial" charset="0"/>
              </a:defRPr>
            </a:lvl1pPr>
          </a:lstStyle>
          <a:p>
            <a:pPr>
              <a:defRPr/>
            </a:pPr>
            <a:fld id="{6A5CD864-6E18-4ED7-8B02-23D4604F2E82}" type="slidenum">
              <a:rPr lang="en-AU" altLang="en-US"/>
              <a:pPr>
                <a:defRPr/>
              </a:pPr>
              <a:t>‹#›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6097962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EB847133-508B-4104-8EE8-D7F826945FCB}" type="datetimeFigureOut">
              <a:rPr lang="en-AU" altLang="en-US"/>
              <a:pPr>
                <a:defRPr/>
              </a:pPr>
              <a:t>6/04/2018</a:t>
            </a:fld>
            <a:endParaRPr lang="en-AU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5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/>
              <a:t>Click to edit Master text styles</a:t>
            </a:r>
          </a:p>
          <a:p>
            <a:pPr lvl="1"/>
            <a:r>
              <a:rPr lang="en-AU" noProof="0"/>
              <a:t>Second level</a:t>
            </a:r>
          </a:p>
          <a:p>
            <a:pPr lvl="2"/>
            <a:r>
              <a:rPr lang="en-AU" noProof="0"/>
              <a:t>Third level</a:t>
            </a:r>
          </a:p>
          <a:p>
            <a:pPr lvl="3"/>
            <a:r>
              <a:rPr lang="en-AU" noProof="0"/>
              <a:t>Fourth level</a:t>
            </a:r>
          </a:p>
          <a:p>
            <a:pPr lvl="4"/>
            <a:r>
              <a:rPr lang="en-AU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  <a:cs typeface="Arial" charset="0"/>
              </a:defRPr>
            </a:lvl1pPr>
          </a:lstStyle>
          <a:p>
            <a:pPr>
              <a:defRPr/>
            </a:pPr>
            <a:fld id="{1F7D2933-B0E4-46B7-A5E4-D01F0ABCCE88}" type="slidenum">
              <a:rPr lang="en-AU" altLang="en-US"/>
              <a:pPr>
                <a:defRPr/>
              </a:pPr>
              <a:t>‹#›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8766411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6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/>
            <a:fld id="{2C7E190B-5632-4217-98A5-7D93DEDBF248}" type="slidenum">
              <a:rPr lang="en-AU" altLang="en-US" sz="120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1</a:t>
            </a:fld>
            <a:endParaRPr lang="en-AU" altLang="en-US" sz="120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4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b="1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67150" y="9459913"/>
            <a:ext cx="2917825" cy="44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8225" tIns="44113" rIns="88225" bIns="44113" anchor="b"/>
          <a:lstStyle>
            <a:lvl1pPr defTabSz="881063"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881063"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881063"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881063"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881063"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8810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8810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8810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8810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/>
            <a:fld id="{97A0D116-F047-41E6-A8D9-80CDD291D7E2}" type="slidenum">
              <a:rPr lang="en-AU" altLang="en-US" sz="1100">
                <a:solidFill>
                  <a:schemeClr val="tx1"/>
                </a:solidFill>
                <a:latin typeface="Arial Narrow" pitchFamily="34" charset="0"/>
              </a:rPr>
              <a:pPr algn="r"/>
              <a:t>2</a:t>
            </a:fld>
            <a:endParaRPr lang="en-AU" altLang="en-US" sz="110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6387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965200" y="739775"/>
            <a:ext cx="4929188" cy="36957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4713" y="4730750"/>
            <a:ext cx="5035550" cy="4432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225" tIns="44113" rIns="88225" bIns="44113"/>
          <a:lstStyle/>
          <a:p>
            <a:pPr defTabSz="914400"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917575" y="744538"/>
            <a:ext cx="4964113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06463" y="4714875"/>
            <a:ext cx="4984750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 b="1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917575" y="744538"/>
            <a:ext cx="4964113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06463" y="4714875"/>
            <a:ext cx="4984750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917575" y="744538"/>
            <a:ext cx="4964113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06463" y="4714875"/>
            <a:ext cx="4984750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6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/>
            <a:fld id="{5C05E043-79F3-4F52-A086-F5B23FF753FE}" type="slidenum">
              <a:rPr lang="en-AU" altLang="en-US" sz="120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8</a:t>
            </a:fld>
            <a:endParaRPr lang="en-AU" altLang="en-US" sz="120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483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4" name="Rectangle 3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917575" y="744538"/>
            <a:ext cx="4964113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06463" y="4714875"/>
            <a:ext cx="4984750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747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1144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1850" y="1076325"/>
            <a:ext cx="3694113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1076325"/>
            <a:ext cx="3694112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162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19039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045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58069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51017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88026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38078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8113" y="312738"/>
            <a:ext cx="1884362" cy="57832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1850" y="312738"/>
            <a:ext cx="5503863" cy="57832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09004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814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33388" y="249237"/>
            <a:ext cx="7988300" cy="528175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800" baseline="0">
                <a:solidFill>
                  <a:schemeClr val="bg1"/>
                </a:solidFill>
                <a:latin typeface="Georgia"/>
              </a:defRPr>
            </a:lvl1pPr>
            <a:lvl2pPr marL="0" indent="0" algn="l">
              <a:spcBef>
                <a:spcPts val="0"/>
              </a:spcBef>
              <a:buFontTx/>
              <a:buNone/>
              <a:defRPr sz="1800" baseline="0">
                <a:solidFill>
                  <a:schemeClr val="bg1"/>
                </a:solidFill>
                <a:latin typeface="Georgia"/>
              </a:defRPr>
            </a:lvl2pPr>
            <a:lvl3pPr marL="914400" indent="0">
              <a:spcBef>
                <a:spcPts val="0"/>
              </a:spcBef>
              <a:buFontTx/>
              <a:buNone/>
              <a:defRPr sz="1800" baseline="0">
                <a:solidFill>
                  <a:schemeClr val="bg1"/>
                </a:solidFill>
                <a:latin typeface="Georgia"/>
              </a:defRPr>
            </a:lvl3pPr>
            <a:lvl4pPr marL="1371600" indent="0">
              <a:spcBef>
                <a:spcPts val="0"/>
              </a:spcBef>
              <a:buFontTx/>
              <a:buNone/>
              <a:defRPr sz="1800" baseline="0">
                <a:solidFill>
                  <a:schemeClr val="bg1"/>
                </a:solidFill>
                <a:latin typeface="Georgia"/>
              </a:defRPr>
            </a:lvl4pPr>
            <a:lvl5pPr marL="1828800" indent="0">
              <a:spcBef>
                <a:spcPts val="0"/>
              </a:spcBef>
              <a:buFontTx/>
              <a:buNone/>
              <a:defRPr sz="1800" baseline="0">
                <a:solidFill>
                  <a:schemeClr val="bg1"/>
                </a:solidFill>
                <a:latin typeface="Georgia"/>
              </a:defRPr>
            </a:lvl5pPr>
          </a:lstStyle>
          <a:p>
            <a:pPr lvl="0"/>
            <a:r>
              <a:rPr lang="en-US" dirty="0" err="1" smtClean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030288" y="1857375"/>
            <a:ext cx="7391400" cy="4812948"/>
          </a:xfrm>
        </p:spPr>
        <p:txBody>
          <a:bodyPr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2914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3850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81288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50401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14603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74198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0992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32793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32728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20035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476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413" y="55563"/>
            <a:ext cx="7996237" cy="5937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7725" y="1350963"/>
            <a:ext cx="7526338" cy="52800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3383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8844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23813"/>
            <a:ext cx="7996238" cy="593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847725" y="1350963"/>
            <a:ext cx="7526338" cy="5280025"/>
          </a:xfrm>
        </p:spPr>
        <p:txBody>
          <a:bodyPr/>
          <a:lstStyle/>
          <a:p>
            <a:pPr lvl="0"/>
            <a:endParaRPr lang="en-AU" noProof="0" dirty="0"/>
          </a:p>
        </p:txBody>
      </p:sp>
    </p:spTree>
    <p:extLst>
      <p:ext uri="{BB962C8B-B14F-4D97-AF65-F5344CB8AC3E}">
        <p14:creationId xmlns:p14="http://schemas.microsoft.com/office/powerpoint/2010/main" val="2314147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23813"/>
            <a:ext cx="7996238" cy="593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903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23813"/>
            <a:ext cx="7996238" cy="593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7725" y="1350963"/>
            <a:ext cx="3686175" cy="5280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350963"/>
            <a:ext cx="3687763" cy="5280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1802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9634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619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3100" y="23813"/>
            <a:ext cx="7996238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7725" y="1350963"/>
            <a:ext cx="7526338" cy="528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smtClean="0"/>
              <a:t>Click to edit Master text styles</a:t>
            </a:r>
          </a:p>
          <a:p>
            <a:pPr lvl="1"/>
            <a:r>
              <a:rPr lang="en-AU" altLang="en-US" smtClean="0"/>
              <a:t>Second level</a:t>
            </a:r>
          </a:p>
          <a:p>
            <a:pPr lvl="2"/>
            <a:r>
              <a:rPr lang="en-AU" altLang="en-US" smtClean="0"/>
              <a:t>Third level</a:t>
            </a:r>
          </a:p>
          <a:p>
            <a:pPr lvl="3"/>
            <a:r>
              <a:rPr lang="en-AU" altLang="en-US" smtClean="0"/>
              <a:t>Fourth level</a:t>
            </a:r>
          </a:p>
          <a:p>
            <a:pPr lvl="4"/>
            <a:r>
              <a:rPr lang="en-AU" altLang="en-US" smtClean="0"/>
              <a:t>Fifth level</a:t>
            </a:r>
          </a:p>
          <a:p>
            <a:pPr lvl="4"/>
            <a:endParaRPr lang="en-AU" altLang="en-US" smtClean="0"/>
          </a:p>
          <a:p>
            <a:pPr lvl="4"/>
            <a:endParaRPr lang="en-AU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+mj-lt"/>
          <a:ea typeface="MS PGothic" pitchFamily="34" charset="-128"/>
          <a:cs typeface="ＭＳ Ｐゴシック" charset="0"/>
        </a:defRPr>
      </a:lvl1pPr>
      <a:lvl2pPr algn="r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Georgia" pitchFamily="18" charset="0"/>
          <a:ea typeface="MS PGothic" pitchFamily="34" charset="-128"/>
          <a:cs typeface="ＭＳ Ｐゴシック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Georgia" pitchFamily="18" charset="0"/>
          <a:ea typeface="MS PGothic" pitchFamily="34" charset="-128"/>
          <a:cs typeface="ＭＳ Ｐゴシック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Georgia" pitchFamily="18" charset="0"/>
          <a:ea typeface="MS PGothic" pitchFamily="34" charset="-128"/>
          <a:cs typeface="ＭＳ Ｐゴシック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Georgia" pitchFamily="18" charset="0"/>
          <a:ea typeface="MS PGothic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rgbClr val="F58025"/>
          </a:solidFill>
          <a:latin typeface="Georg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rgbClr val="F58025"/>
          </a:solidFill>
          <a:latin typeface="Georg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rgbClr val="F58025"/>
          </a:solidFill>
          <a:latin typeface="Georg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rgbClr val="F58025"/>
          </a:solidFill>
          <a:latin typeface="Georgi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58025"/>
        </a:buClr>
        <a:buChar char="•"/>
        <a:defRPr sz="2400">
          <a:solidFill>
            <a:srgbClr val="565656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58025"/>
        </a:buClr>
        <a:buChar char="–"/>
        <a:defRPr sz="2400">
          <a:solidFill>
            <a:srgbClr val="565656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58025"/>
        </a:buClr>
        <a:buChar char="•"/>
        <a:defRPr sz="2400">
          <a:solidFill>
            <a:srgbClr val="565656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58025"/>
        </a:buClr>
        <a:buChar char="–"/>
        <a:defRPr sz="2400">
          <a:solidFill>
            <a:srgbClr val="565656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58025"/>
        </a:buClr>
        <a:buChar char="»"/>
        <a:defRPr sz="2400">
          <a:solidFill>
            <a:srgbClr val="565656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58025"/>
        </a:buClr>
        <a:buChar char="»"/>
        <a:defRPr sz="2400">
          <a:solidFill>
            <a:srgbClr val="56565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58025"/>
        </a:buClr>
        <a:buChar char="»"/>
        <a:defRPr sz="2400">
          <a:solidFill>
            <a:srgbClr val="56565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58025"/>
        </a:buClr>
        <a:buChar char="»"/>
        <a:defRPr sz="2400">
          <a:solidFill>
            <a:srgbClr val="56565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58025"/>
        </a:buClr>
        <a:buChar char="»"/>
        <a:defRPr sz="2400">
          <a:solidFill>
            <a:srgbClr val="56565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12738"/>
            <a:ext cx="65865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AU" alt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1850" y="1076325"/>
            <a:ext cx="7540625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smtClean="0"/>
              <a:t>Click to edit Master text styles</a:t>
            </a:r>
          </a:p>
          <a:p>
            <a:pPr lvl="1"/>
            <a:r>
              <a:rPr lang="en-AU" altLang="en-US" smtClean="0"/>
              <a:t>Second level</a:t>
            </a:r>
          </a:p>
          <a:p>
            <a:pPr lvl="2"/>
            <a:r>
              <a:rPr lang="en-AU" altLang="en-US" smtClean="0"/>
              <a:t>Third level</a:t>
            </a:r>
          </a:p>
          <a:p>
            <a:pPr lvl="3"/>
            <a:r>
              <a:rPr lang="en-AU" altLang="en-US" smtClean="0"/>
              <a:t>Fourth level</a:t>
            </a:r>
          </a:p>
        </p:txBody>
      </p:sp>
      <p:sp>
        <p:nvSpPr>
          <p:cNvPr id="2052" name="Line 9"/>
          <p:cNvSpPr>
            <a:spLocks noChangeShapeType="1"/>
          </p:cNvSpPr>
          <p:nvPr/>
        </p:nvSpPr>
        <p:spPr bwMode="auto">
          <a:xfrm>
            <a:off x="0" y="911225"/>
            <a:ext cx="9144000" cy="0"/>
          </a:xfrm>
          <a:prstGeom prst="line">
            <a:avLst/>
          </a:prstGeom>
          <a:noFill/>
          <a:ln w="12700">
            <a:solidFill>
              <a:srgbClr val="43AF3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pic>
        <p:nvPicPr>
          <p:cNvPr id="2053" name="Picture 7" descr="Screen Shot 2012-03-12 at 9.05.29 AM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2375"/>
            <a:ext cx="91440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8" descr="RPDE-New-Logo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100" y="114300"/>
            <a:ext cx="15240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rgbClr val="5BAB29"/>
          </a:solidFill>
          <a:latin typeface="+mj-lt"/>
          <a:ea typeface="MS PGothic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rgbClr val="5BAB29"/>
          </a:solidFill>
          <a:latin typeface="Arial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rgbClr val="5BAB29"/>
          </a:solidFill>
          <a:latin typeface="Arial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rgbClr val="5BAB29"/>
          </a:solidFill>
          <a:latin typeface="Arial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rgbClr val="5BAB29"/>
          </a:solidFill>
          <a:latin typeface="Arial" charset="0"/>
          <a:ea typeface="MS PGothic" pitchFamily="34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rgbClr val="5BAB29"/>
          </a:solidFill>
          <a:latin typeface="Arial" charset="0"/>
          <a:ea typeface="ＭＳ Ｐゴシック" pitchFamily="34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rgbClr val="5BAB29"/>
          </a:solidFill>
          <a:latin typeface="Arial" charset="0"/>
          <a:ea typeface="ＭＳ Ｐゴシック" pitchFamily="34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rgbClr val="5BAB29"/>
          </a:solidFill>
          <a:latin typeface="Arial" charset="0"/>
          <a:ea typeface="ＭＳ Ｐゴシック" pitchFamily="34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rgbClr val="5BAB29"/>
          </a:solidFill>
          <a:latin typeface="Arial" charset="0"/>
          <a:ea typeface="ＭＳ Ｐゴシック" pitchFamily="34" charset="-128"/>
        </a:defRPr>
      </a:lvl9pPr>
    </p:titleStyle>
    <p:bodyStyle>
      <a:lvl1pPr marL="457200" indent="-457200" algn="l" rtl="0" eaLnBrk="0" fontAlgn="base" hangingPunct="0">
        <a:spcBef>
          <a:spcPct val="60000"/>
        </a:spcBef>
        <a:spcAft>
          <a:spcPct val="0"/>
        </a:spcAft>
        <a:buClr>
          <a:srgbClr val="43AF38"/>
        </a:buClr>
        <a:buFont typeface="Arial" pitchFamily="34" charset="0"/>
        <a:buChar char="•"/>
        <a:defRPr sz="2800" b="1" i="1">
          <a:solidFill>
            <a:srgbClr val="000090"/>
          </a:solidFill>
          <a:latin typeface="+mn-lt"/>
          <a:ea typeface="MS PGothic" pitchFamily="34" charset="-128"/>
          <a:cs typeface="+mn-cs"/>
        </a:defRPr>
      </a:lvl1pPr>
      <a:lvl2pPr marL="1057275" indent="-342900" algn="l" rtl="0" eaLnBrk="0" fontAlgn="base" hangingPunct="0">
        <a:spcBef>
          <a:spcPct val="40000"/>
        </a:spcBef>
        <a:spcAft>
          <a:spcPct val="0"/>
        </a:spcAft>
        <a:buClr>
          <a:srgbClr val="43AF38"/>
        </a:buClr>
        <a:buFont typeface="Arial" pitchFamily="34" charset="0"/>
        <a:buChar char="•"/>
        <a:defRPr sz="2000" b="1">
          <a:solidFill>
            <a:srgbClr val="000090"/>
          </a:solidFill>
          <a:latin typeface="+mn-lt"/>
          <a:ea typeface="MS PGothic" pitchFamily="34" charset="-128"/>
        </a:defRPr>
      </a:lvl2pPr>
      <a:lvl3pPr marL="1536700" indent="-285750" algn="l" rtl="0" eaLnBrk="0" fontAlgn="base" hangingPunct="0">
        <a:spcBef>
          <a:spcPct val="20000"/>
        </a:spcBef>
        <a:spcAft>
          <a:spcPct val="0"/>
        </a:spcAft>
        <a:buClr>
          <a:srgbClr val="43AF38"/>
        </a:buClr>
        <a:buSzPct val="135000"/>
        <a:buFont typeface="Arial" pitchFamily="34" charset="0"/>
        <a:buChar char="•"/>
        <a:defRPr b="1" i="1">
          <a:solidFill>
            <a:srgbClr val="000090"/>
          </a:solidFill>
          <a:latin typeface="+mn-lt"/>
          <a:ea typeface="MS PGothic" pitchFamily="34" charset="-128"/>
        </a:defRPr>
      </a:lvl3pPr>
      <a:lvl4pPr marL="1944688" indent="-285750" algn="l" rtl="0" eaLnBrk="0" fontAlgn="base" hangingPunct="0">
        <a:spcBef>
          <a:spcPct val="20000"/>
        </a:spcBef>
        <a:spcAft>
          <a:spcPct val="0"/>
        </a:spcAft>
        <a:buClr>
          <a:srgbClr val="43AF38"/>
        </a:buClr>
        <a:buFont typeface="Arial" pitchFamily="34" charset="0"/>
        <a:buChar char="•"/>
        <a:defRPr b="1">
          <a:solidFill>
            <a:srgbClr val="000090"/>
          </a:solidFill>
          <a:latin typeface="+mn-lt"/>
          <a:ea typeface="MS PGothic" pitchFamily="34" charset="-128"/>
        </a:defRPr>
      </a:lvl4pPr>
      <a:lvl5pPr marL="2352675" indent="-285750" algn="l" rtl="0" eaLnBrk="0" fontAlgn="base" hangingPunct="0">
        <a:spcBef>
          <a:spcPct val="20000"/>
        </a:spcBef>
        <a:spcAft>
          <a:spcPct val="0"/>
        </a:spcAft>
        <a:buClr>
          <a:srgbClr val="43AF38"/>
        </a:buClr>
        <a:buFont typeface="Arial" pitchFamily="34" charset="0"/>
        <a:buChar char="•"/>
        <a:defRPr b="1">
          <a:solidFill>
            <a:srgbClr val="000060"/>
          </a:solidFill>
          <a:latin typeface="+mn-lt"/>
          <a:ea typeface="MS PGothic" pitchFamily="34" charset="-128"/>
        </a:defRPr>
      </a:lvl5pPr>
      <a:lvl6pPr marL="2809875" indent="-285750" algn="l" rtl="0" eaLnBrk="0" fontAlgn="base" hangingPunct="0">
        <a:spcBef>
          <a:spcPct val="20000"/>
        </a:spcBef>
        <a:spcAft>
          <a:spcPct val="0"/>
        </a:spcAft>
        <a:buClr>
          <a:srgbClr val="43AF38"/>
        </a:buClr>
        <a:buFont typeface="Arial" charset="0"/>
        <a:buChar char="•"/>
        <a:defRPr b="1">
          <a:solidFill>
            <a:srgbClr val="000060"/>
          </a:solidFill>
          <a:latin typeface="+mn-lt"/>
          <a:ea typeface="+mn-ea"/>
        </a:defRPr>
      </a:lvl6pPr>
      <a:lvl7pPr marL="3267075" indent="-285750" algn="l" rtl="0" eaLnBrk="0" fontAlgn="base" hangingPunct="0">
        <a:spcBef>
          <a:spcPct val="20000"/>
        </a:spcBef>
        <a:spcAft>
          <a:spcPct val="0"/>
        </a:spcAft>
        <a:buClr>
          <a:srgbClr val="43AF38"/>
        </a:buClr>
        <a:buFont typeface="Arial" charset="0"/>
        <a:buChar char="•"/>
        <a:defRPr b="1">
          <a:solidFill>
            <a:srgbClr val="000060"/>
          </a:solidFill>
          <a:latin typeface="+mn-lt"/>
          <a:ea typeface="+mn-ea"/>
        </a:defRPr>
      </a:lvl7pPr>
      <a:lvl8pPr marL="3724275" indent="-285750" algn="l" rtl="0" eaLnBrk="0" fontAlgn="base" hangingPunct="0">
        <a:spcBef>
          <a:spcPct val="20000"/>
        </a:spcBef>
        <a:spcAft>
          <a:spcPct val="0"/>
        </a:spcAft>
        <a:buClr>
          <a:srgbClr val="43AF38"/>
        </a:buClr>
        <a:buFont typeface="Arial" charset="0"/>
        <a:buChar char="•"/>
        <a:defRPr b="1">
          <a:solidFill>
            <a:srgbClr val="000060"/>
          </a:solidFill>
          <a:latin typeface="+mn-lt"/>
          <a:ea typeface="+mn-ea"/>
        </a:defRPr>
      </a:lvl8pPr>
      <a:lvl9pPr marL="4181475" indent="-285750" algn="l" rtl="0" eaLnBrk="0" fontAlgn="base" hangingPunct="0">
        <a:spcBef>
          <a:spcPct val="20000"/>
        </a:spcBef>
        <a:spcAft>
          <a:spcPct val="0"/>
        </a:spcAft>
        <a:buClr>
          <a:srgbClr val="43AF38"/>
        </a:buClr>
        <a:buFont typeface="Arial" charset="0"/>
        <a:buChar char="•"/>
        <a:defRPr b="1">
          <a:solidFill>
            <a:srgbClr val="00006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36513" y="6742113"/>
            <a:ext cx="9217026" cy="125412"/>
          </a:xfrm>
          <a:prstGeom prst="rect">
            <a:avLst/>
          </a:prstGeom>
          <a:solidFill>
            <a:srgbClr val="003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dirty="0"/>
          </a:p>
        </p:txBody>
      </p:sp>
      <p:sp>
        <p:nvSpPr>
          <p:cNvPr id="11" name="Rectangle 10"/>
          <p:cNvSpPr/>
          <p:nvPr/>
        </p:nvSpPr>
        <p:spPr>
          <a:xfrm>
            <a:off x="-36513" y="-26988"/>
            <a:ext cx="9217026" cy="10080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sea.2400@defence.gov.au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>
            <p:ph type="ctrTitle" idx="4294967295"/>
          </p:nvPr>
        </p:nvSpPr>
        <p:spPr>
          <a:xfrm>
            <a:off x="542925" y="371475"/>
            <a:ext cx="8096250" cy="2519363"/>
          </a:xfrm>
          <a:noFill/>
        </p:spPr>
        <p:txBody>
          <a:bodyPr/>
          <a:lstStyle/>
          <a:p>
            <a:pPr algn="ctr"/>
            <a:r>
              <a:rPr lang="en-US" altLang="en-US" sz="4400" smtClean="0">
                <a:solidFill>
                  <a:srgbClr val="CC6600"/>
                </a:solidFill>
              </a:rPr>
              <a:t>HydroScheme Industry Partnership Program (HIPP)</a:t>
            </a:r>
            <a:endParaRPr lang="en-AU" altLang="en-US" sz="4400" smtClean="0">
              <a:solidFill>
                <a:srgbClr val="CC6600"/>
              </a:solidFill>
            </a:endParaRPr>
          </a:p>
        </p:txBody>
      </p:sp>
      <p:sp>
        <p:nvSpPr>
          <p:cNvPr id="5123" name="Rectangle 3"/>
          <p:cNvSpPr>
            <a:spLocks noChangeArrowheads="1"/>
          </p:cNvSpPr>
          <p:nvPr>
            <p:ph type="subTitle" idx="4294967295"/>
          </p:nvPr>
        </p:nvSpPr>
        <p:spPr>
          <a:xfrm>
            <a:off x="5462588" y="6126163"/>
            <a:ext cx="2955925" cy="374650"/>
          </a:xfrm>
          <a:noFill/>
        </p:spPr>
        <p:txBody>
          <a:bodyPr/>
          <a:lstStyle/>
          <a:p>
            <a:pPr marL="0" indent="0" algn="r">
              <a:buFontTx/>
              <a:buNone/>
            </a:pPr>
            <a:r>
              <a:rPr lang="en-US" altLang="en-US" sz="1800" b="1" smtClean="0">
                <a:solidFill>
                  <a:srgbClr val="6A747C"/>
                </a:solidFill>
              </a:rPr>
              <a:t>8 November</a:t>
            </a:r>
            <a:r>
              <a:rPr lang="en-AU" altLang="en-US" sz="1800" b="1" smtClean="0">
                <a:solidFill>
                  <a:srgbClr val="6A747C"/>
                </a:solidFill>
              </a:rPr>
              <a:t> 2017</a:t>
            </a:r>
            <a:endParaRPr lang="en-AU" altLang="en-US" sz="1400" smtClean="0">
              <a:solidFill>
                <a:srgbClr val="6A747C"/>
              </a:solidFill>
            </a:endParaRPr>
          </a:p>
        </p:txBody>
      </p:sp>
      <p:sp>
        <p:nvSpPr>
          <p:cNvPr id="5124" name="Text Box 5"/>
          <p:cNvSpPr txBox="1">
            <a:spLocks noChangeArrowheads="1"/>
          </p:cNvSpPr>
          <p:nvPr/>
        </p:nvSpPr>
        <p:spPr bwMode="black">
          <a:xfrm>
            <a:off x="5324475" y="3459163"/>
            <a:ext cx="3616325" cy="143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58025"/>
              </a:buClr>
              <a:buChar char="•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58025"/>
              </a:buClr>
              <a:buChar char="–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58025"/>
              </a:buClr>
              <a:buChar char="•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58025"/>
              </a:buClr>
              <a:buChar char="–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defTabSz="914400">
              <a:lnSpc>
                <a:spcPct val="104000"/>
              </a:lnSpc>
              <a:spcBef>
                <a:spcPct val="0"/>
              </a:spcBef>
              <a:buClrTx/>
              <a:buFontTx/>
              <a:buNone/>
            </a:pPr>
            <a:r>
              <a:rPr lang="en-AU" altLang="en-US" b="1">
                <a:solidFill>
                  <a:srgbClr val="6A747C"/>
                </a:solidFill>
                <a:cs typeface="Arial" pitchFamily="34" charset="0"/>
              </a:rPr>
              <a:t>Ian Halls</a:t>
            </a:r>
            <a:endParaRPr lang="en-US" altLang="en-US" b="1">
              <a:solidFill>
                <a:srgbClr val="6A747C"/>
              </a:solidFill>
              <a:cs typeface="Arial" pitchFamily="34" charset="0"/>
            </a:endParaRPr>
          </a:p>
          <a:p>
            <a:pPr algn="ctr" defTabSz="914400">
              <a:lnSpc>
                <a:spcPct val="104000"/>
              </a:lnSpc>
              <a:spcBef>
                <a:spcPct val="0"/>
              </a:spcBef>
              <a:buClrTx/>
              <a:buFontTx/>
              <a:buNone/>
            </a:pPr>
            <a:r>
              <a:rPr lang="en-AU" altLang="en-US" sz="2000" b="1">
                <a:solidFill>
                  <a:srgbClr val="6A747C"/>
                </a:solidFill>
                <a:cs typeface="Arial" pitchFamily="34" charset="0"/>
              </a:rPr>
              <a:t>Director National Hydrography Program (AHO)</a:t>
            </a:r>
          </a:p>
        </p:txBody>
      </p:sp>
      <p:pic>
        <p:nvPicPr>
          <p:cNvPr id="512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" y="3084513"/>
            <a:ext cx="4119563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lIns="226800" tIns="45720" rIns="91440" bIns="45720"/>
          <a:lstStyle/>
          <a:p>
            <a:r>
              <a:rPr lang="en-US" altLang="en-US" b="1" smtClean="0"/>
              <a:t> </a:t>
            </a:r>
            <a:r>
              <a:rPr lang="en-US" altLang="en-US" sz="2400" b="1" smtClean="0">
                <a:solidFill>
                  <a:schemeClr val="tx1"/>
                </a:solidFill>
              </a:rPr>
              <a:t>Background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8775" y="1012825"/>
            <a:ext cx="8310563" cy="5299075"/>
          </a:xfrm>
        </p:spPr>
        <p:txBody>
          <a:bodyPr lIns="91440" tIns="45720" bIns="45720"/>
          <a:lstStyle/>
          <a:p>
            <a:pPr>
              <a:lnSpc>
                <a:spcPct val="90000"/>
              </a:lnSpc>
            </a:pPr>
            <a:endParaRPr lang="en-AU" altLang="en-US" sz="200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en-AU" altLang="en-US" smtClean="0">
                <a:solidFill>
                  <a:schemeClr val="tx1"/>
                </a:solidFill>
              </a:rPr>
              <a:t>Need for Change</a:t>
            </a:r>
          </a:p>
          <a:p>
            <a:pPr lvl="1">
              <a:lnSpc>
                <a:spcPct val="90000"/>
              </a:lnSpc>
            </a:pPr>
            <a:r>
              <a:rPr lang="en-AU" altLang="en-US" smtClean="0">
                <a:solidFill>
                  <a:schemeClr val="tx1"/>
                </a:solidFill>
              </a:rPr>
              <a:t>Growing realisation that there is a need to better understand our physical environment including the maritime domain</a:t>
            </a:r>
          </a:p>
          <a:p>
            <a:pPr lvl="1">
              <a:lnSpc>
                <a:spcPct val="90000"/>
              </a:lnSpc>
            </a:pPr>
            <a:r>
              <a:rPr lang="en-AU" altLang="en-US" smtClean="0">
                <a:solidFill>
                  <a:schemeClr val="tx1"/>
                </a:solidFill>
              </a:rPr>
              <a:t>Current guidance provided through Defence White Paper 16 </a:t>
            </a:r>
            <a:r>
              <a:rPr lang="en-AU" altLang="en-US" smtClean="0">
                <a:solidFill>
                  <a:schemeClr val="tx1"/>
                </a:solidFill>
                <a:sym typeface="Wingdings" pitchFamily="2" charset="2"/>
              </a:rPr>
              <a:t> Defence project SEA 2400</a:t>
            </a:r>
            <a:endParaRPr lang="en-AU" altLang="en-US" smtClean="0">
              <a:solidFill>
                <a:schemeClr val="tx1"/>
              </a:solidFill>
            </a:endParaRPr>
          </a:p>
          <a:p>
            <a:pPr lvl="1">
              <a:lnSpc>
                <a:spcPct val="90000"/>
              </a:lnSpc>
              <a:buFontTx/>
              <a:buNone/>
            </a:pPr>
            <a:endParaRPr lang="en-AU" altLang="en-US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en-AU" altLang="en-US" smtClean="0">
                <a:solidFill>
                  <a:schemeClr val="tx1"/>
                </a:solidFill>
              </a:rPr>
              <a:t>Efficient combination of commercial and military capability   </a:t>
            </a:r>
          </a:p>
          <a:p>
            <a:pPr lvl="1">
              <a:lnSpc>
                <a:spcPct val="90000"/>
              </a:lnSpc>
            </a:pPr>
            <a:r>
              <a:rPr lang="en-AU" altLang="en-US" smtClean="0">
                <a:solidFill>
                  <a:schemeClr val="tx1"/>
                </a:solidFill>
              </a:rPr>
              <a:t>Partner with Industry to delivery the National Survey Function </a:t>
            </a:r>
            <a:r>
              <a:rPr lang="en-AU" altLang="en-US" smtClean="0">
                <a:solidFill>
                  <a:schemeClr val="tx1"/>
                </a:solidFill>
                <a:sym typeface="Wingdings" pitchFamily="2" charset="2"/>
              </a:rPr>
              <a:t></a:t>
            </a:r>
            <a:r>
              <a:rPr lang="en-AU" altLang="en-US" b="1" smtClean="0">
                <a:solidFill>
                  <a:schemeClr val="tx1"/>
                </a:solidFill>
                <a:sym typeface="Wingdings" pitchFamily="2" charset="2"/>
              </a:rPr>
              <a:t> HydroScheme Industry Partnership Program (HIPP)</a:t>
            </a:r>
          </a:p>
          <a:p>
            <a:pPr lvl="1">
              <a:lnSpc>
                <a:spcPct val="90000"/>
              </a:lnSpc>
            </a:pPr>
            <a:r>
              <a:rPr lang="en-AU" altLang="en-US" smtClean="0">
                <a:solidFill>
                  <a:schemeClr val="tx1"/>
                </a:solidFill>
                <a:sym typeface="Wingdings" pitchFamily="2" charset="2"/>
              </a:rPr>
              <a:t>Deliver a hydrographic and oceanographic capability to support unique military requirements</a:t>
            </a:r>
          </a:p>
          <a:p>
            <a:pPr lvl="1">
              <a:lnSpc>
                <a:spcPct val="90000"/>
              </a:lnSpc>
            </a:pPr>
            <a:endParaRPr lang="en-AU" altLang="en-US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en-US" altLang="en-US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en-US" alt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 idx="4294967295"/>
          </p:nvPr>
        </p:nvSpPr>
        <p:spPr/>
        <p:txBody>
          <a:bodyPr lIns="226800" tIns="45720" rIns="91440" bIns="45720"/>
          <a:lstStyle/>
          <a:p>
            <a:r>
              <a:rPr lang="en-AU" altLang="en-US" sz="2400" b="1" smtClean="0">
                <a:solidFill>
                  <a:schemeClr val="tx1"/>
                </a:solidFill>
              </a:rPr>
              <a:t>Capability Elements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4294967295"/>
          </p:nvPr>
        </p:nvSpPr>
        <p:spPr>
          <a:xfrm>
            <a:off x="847725" y="1041400"/>
            <a:ext cx="3136900" cy="5281613"/>
          </a:xfrm>
        </p:spPr>
        <p:txBody>
          <a:bodyPr lIns="91440" tIns="45720" bIns="45720"/>
          <a:lstStyle/>
          <a:p>
            <a:r>
              <a:rPr lang="en-AU" altLang="en-US" sz="1800" b="1" smtClean="0">
                <a:solidFill>
                  <a:schemeClr val="tx1"/>
                </a:solidFill>
              </a:rPr>
              <a:t>CE1 – HydroScheme Industry Partnership Program (HIPP)</a:t>
            </a:r>
            <a:r>
              <a:rPr lang="en-AU" altLang="en-US" sz="1800" smtClean="0">
                <a:solidFill>
                  <a:schemeClr val="tx1"/>
                </a:solidFill>
              </a:rPr>
              <a:t> – a commercial hydrographic survey program delivered by industry supporting the National Survey Function.</a:t>
            </a:r>
          </a:p>
          <a:p>
            <a:endParaRPr lang="en-AU" altLang="en-US" sz="1800" smtClean="0">
              <a:solidFill>
                <a:schemeClr val="tx1"/>
              </a:solidFill>
            </a:endParaRPr>
          </a:p>
          <a:p>
            <a:r>
              <a:rPr lang="en-AU" altLang="en-US" sz="1800" b="1" smtClean="0">
                <a:solidFill>
                  <a:schemeClr val="tx1"/>
                </a:solidFill>
              </a:rPr>
              <a:t>CE2 – Strategic Military Survey Capability (SMSC) –</a:t>
            </a:r>
            <a:r>
              <a:rPr lang="en-AU" altLang="en-US" sz="1800" smtClean="0">
                <a:solidFill>
                  <a:schemeClr val="tx1"/>
                </a:solidFill>
              </a:rPr>
              <a:t> a hydrographic survey and oceanographic vessel, and associated systems to undertake strategic collection for the Military Survey Function.</a:t>
            </a:r>
            <a:r>
              <a:rPr lang="en-AU" altLang="en-US" sz="1500" smtClean="0"/>
              <a:t> </a:t>
            </a:r>
          </a:p>
          <a:p>
            <a:endParaRPr lang="en-AU" altLang="en-US" sz="1500" smtClean="0"/>
          </a:p>
        </p:txBody>
      </p:sp>
      <p:graphicFrame>
        <p:nvGraphicFramePr>
          <p:cNvPr id="7172" name="Object 3"/>
          <p:cNvGraphicFramePr>
            <a:graphicFrameLocks noChangeAspect="1"/>
          </p:cNvGraphicFramePr>
          <p:nvPr/>
        </p:nvGraphicFramePr>
        <p:xfrm>
          <a:off x="5916613" y="1041400"/>
          <a:ext cx="3084512" cy="545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Acrobat Document" r:id="rId3" imgW="5667172" imgH="8019915" progId="Acrobat.Document.11">
                  <p:embed/>
                </p:oleObj>
              </mc:Choice>
              <mc:Fallback>
                <p:oleObj name="Acrobat Document" r:id="rId3" imgW="5667172" imgH="8019915" progId="Acrobat.Document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6613" y="1041400"/>
                        <a:ext cx="3084512" cy="545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4"/>
          <p:cNvGraphicFramePr>
            <a:graphicFrameLocks noChangeAspect="1"/>
          </p:cNvGraphicFramePr>
          <p:nvPr/>
        </p:nvGraphicFramePr>
        <p:xfrm>
          <a:off x="4678363" y="1939925"/>
          <a:ext cx="2125662" cy="372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Acrobat Document" r:id="rId5" imgW="5667172" imgH="8019915" progId="Acrobat.Document.11">
                  <p:embed/>
                </p:oleObj>
              </mc:Choice>
              <mc:Fallback>
                <p:oleObj name="Acrobat Document" r:id="rId5" imgW="5667172" imgH="8019915" progId="Acrobat.Document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8363" y="1939925"/>
                        <a:ext cx="2125662" cy="3725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174" name="Straight Arrow Connector 6"/>
          <p:cNvCxnSpPr>
            <a:cxnSpLocks noChangeShapeType="1"/>
          </p:cNvCxnSpPr>
          <p:nvPr/>
        </p:nvCxnSpPr>
        <p:spPr bwMode="auto">
          <a:xfrm flipH="1">
            <a:off x="6302375" y="1939925"/>
            <a:ext cx="939800" cy="0"/>
          </a:xfrm>
          <a:prstGeom prst="straightConnector1">
            <a:avLst/>
          </a:prstGeom>
          <a:noFill/>
          <a:ln w="25400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75" name="Straight Arrow Connector 8"/>
          <p:cNvCxnSpPr>
            <a:cxnSpLocks noChangeShapeType="1"/>
          </p:cNvCxnSpPr>
          <p:nvPr/>
        </p:nvCxnSpPr>
        <p:spPr bwMode="auto">
          <a:xfrm flipH="1" flipV="1">
            <a:off x="6351588" y="2087563"/>
            <a:ext cx="736600" cy="844550"/>
          </a:xfrm>
          <a:prstGeom prst="straightConnector1">
            <a:avLst/>
          </a:prstGeom>
          <a:noFill/>
          <a:ln w="25400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17550" y="0"/>
            <a:ext cx="8153400" cy="668338"/>
          </a:xfrm>
        </p:spPr>
        <p:txBody>
          <a:bodyPr lIns="226800" tIns="45720" rIns="91440" bIns="45720"/>
          <a:lstStyle/>
          <a:p>
            <a:r>
              <a:rPr lang="en-AU" altLang="en-US" sz="1600" b="1" smtClean="0"/>
              <a:t> </a:t>
            </a:r>
            <a:r>
              <a:rPr lang="en-AU" altLang="en-US" sz="2000" b="1" smtClean="0">
                <a:solidFill>
                  <a:schemeClr val="tx1"/>
                </a:solidFill>
              </a:rPr>
              <a:t>The Task - Australian Charting Area and HydroScheme</a:t>
            </a:r>
          </a:p>
        </p:txBody>
      </p:sp>
      <p:sp>
        <p:nvSpPr>
          <p:cNvPr id="8195" name="Text Box 8"/>
          <p:cNvSpPr txBox="1">
            <a:spLocks noChangeArrowheads="1"/>
          </p:cNvSpPr>
          <p:nvPr/>
        </p:nvSpPr>
        <p:spPr bwMode="auto">
          <a:xfrm>
            <a:off x="1727200" y="5673725"/>
            <a:ext cx="54006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58025"/>
              </a:buClr>
              <a:buChar char="•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58025"/>
              </a:buClr>
              <a:buChar char="–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58025"/>
              </a:buClr>
              <a:buChar char="•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58025"/>
              </a:buClr>
              <a:buChar char="–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defTabSz="914400">
              <a:spcBef>
                <a:spcPct val="50000"/>
              </a:spcBef>
              <a:buClrTx/>
              <a:buFontTx/>
              <a:buNone/>
            </a:pPr>
            <a:r>
              <a:rPr lang="en-AU" altLang="en-US" sz="1000" b="1">
                <a:solidFill>
                  <a:srgbClr val="000000"/>
                </a:solidFill>
                <a:cs typeface="Arial" pitchFamily="34" charset="0"/>
              </a:rPr>
              <a:t>Total area of the Australian EEZ (inc Antarctic Territory) = ~ 10.2 million km²</a:t>
            </a:r>
          </a:p>
          <a:p>
            <a:pPr algn="ctr" defTabSz="914400">
              <a:spcBef>
                <a:spcPct val="50000"/>
              </a:spcBef>
              <a:buClrTx/>
              <a:buFontTx/>
              <a:buNone/>
            </a:pPr>
            <a:r>
              <a:rPr lang="en-AU" altLang="en-US" sz="1000" b="1">
                <a:solidFill>
                  <a:srgbClr val="000000"/>
                </a:solidFill>
                <a:cs typeface="Arial" pitchFamily="34" charset="0"/>
              </a:rPr>
              <a:t>Total area of the Australian EEZ (excluding Antarctic Territory) = ~ 8.1 million km²</a:t>
            </a:r>
          </a:p>
          <a:p>
            <a:pPr algn="ctr" defTabSz="914400">
              <a:spcBef>
                <a:spcPct val="50000"/>
              </a:spcBef>
              <a:buClrTx/>
              <a:buFontTx/>
              <a:buNone/>
            </a:pPr>
            <a:r>
              <a:rPr lang="en-AU" altLang="en-US" sz="1000" b="1">
                <a:solidFill>
                  <a:srgbClr val="000000"/>
                </a:solidFill>
                <a:cs typeface="Arial" pitchFamily="34" charset="0"/>
              </a:rPr>
              <a:t>Total area of the Australian Charting Area = ~ 50.0 million km²</a:t>
            </a:r>
          </a:p>
        </p:txBody>
      </p:sp>
      <p:pic>
        <p:nvPicPr>
          <p:cNvPr id="8196" name="Picture 6" descr="H:\Objective\Objects\R317546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862013"/>
            <a:ext cx="8199437" cy="551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9"/>
          <p:cNvSpPr txBox="1">
            <a:spLocks noChangeArrowheads="1"/>
          </p:cNvSpPr>
          <p:nvPr/>
        </p:nvSpPr>
        <p:spPr bwMode="auto">
          <a:xfrm>
            <a:off x="3851275" y="3933825"/>
            <a:ext cx="14398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58025"/>
              </a:buClr>
              <a:buChar char="•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58025"/>
              </a:buClr>
              <a:buChar char="–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58025"/>
              </a:buClr>
              <a:buChar char="•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58025"/>
              </a:buClr>
              <a:buChar char="–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defTabSz="914400">
              <a:spcBef>
                <a:spcPct val="50000"/>
              </a:spcBef>
              <a:buClrTx/>
              <a:buFontTx/>
              <a:buNone/>
            </a:pPr>
            <a:r>
              <a:rPr lang="en-AU" altLang="en-US" sz="1600">
                <a:solidFill>
                  <a:srgbClr val="000000"/>
                </a:solidFill>
                <a:latin typeface="Arial Narrow" pitchFamily="34" charset="0"/>
                <a:cs typeface="Arial" pitchFamily="34" charset="0"/>
              </a:rPr>
              <a:t>~ 50 million km</a:t>
            </a:r>
            <a:r>
              <a:rPr lang="en-AU" altLang="en-US" sz="1600" baseline="30000">
                <a:solidFill>
                  <a:srgbClr val="000000"/>
                </a:solidFill>
                <a:latin typeface="Arial Narrow" pitchFamily="34" charset="0"/>
                <a:cs typeface="Arial" pitchFamily="34" charset="0"/>
              </a:rPr>
              <a:t>2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73100" y="23813"/>
            <a:ext cx="7996238" cy="593725"/>
          </a:xfrm>
        </p:spPr>
        <p:txBody>
          <a:bodyPr/>
          <a:lstStyle/>
          <a:p>
            <a:r>
              <a:rPr lang="en-AU" altLang="en-US" sz="2400" b="1" smtClean="0">
                <a:solidFill>
                  <a:schemeClr val="tx1"/>
                </a:solidFill>
              </a:rPr>
              <a:t>The Task</a:t>
            </a:r>
          </a:p>
        </p:txBody>
      </p:sp>
      <p:pic>
        <p:nvPicPr>
          <p:cNvPr id="9219" name="Picture 4" descr="Hydrographic Task Overview Charts SEA2400_Inadequately_Surveyed_0_200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25" y="1408113"/>
            <a:ext cx="6580188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z="2000" b="1" smtClean="0">
                <a:solidFill>
                  <a:schemeClr val="tx1"/>
                </a:solidFill>
              </a:rPr>
              <a:t>The Requirements – Efficient, Effective and Sustainable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65125" y="1066800"/>
            <a:ext cx="3978275" cy="5165725"/>
          </a:xfrm>
        </p:spPr>
        <p:txBody>
          <a:bodyPr/>
          <a:lstStyle/>
          <a:p>
            <a:r>
              <a:rPr lang="en-AU" altLang="en-US" sz="2400" smtClean="0"/>
              <a:t>Quality assured data and services underpinned by certified professionals</a:t>
            </a:r>
          </a:p>
          <a:p>
            <a:r>
              <a:rPr lang="en-AU" altLang="en-US" sz="2400" smtClean="0"/>
              <a:t>Certification of hydrographic surveyors through the Australasian Hydrographic Surveyors Certification Panel (AHSCP)</a:t>
            </a:r>
          </a:p>
          <a:p>
            <a:r>
              <a:rPr lang="en-AU" altLang="en-US" sz="2400" smtClean="0"/>
              <a:t>Surveys to meet, as a minimum, International Hydrographic Organization (IHO) S-44 standards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87888" y="1066800"/>
            <a:ext cx="3686175" cy="5280025"/>
          </a:xfrm>
        </p:spPr>
        <p:txBody>
          <a:bodyPr/>
          <a:lstStyle/>
          <a:p>
            <a:r>
              <a:rPr lang="en-AU" altLang="en-US" sz="2400" smtClean="0"/>
              <a:t>A prioritised national HydroScheme and governance framework</a:t>
            </a:r>
          </a:p>
          <a:p>
            <a:r>
              <a:rPr lang="en-AU" altLang="en-US" sz="2400" smtClean="0"/>
              <a:t>A true partnership between Defence, through the AHO, Industry and other Govt. Agencies</a:t>
            </a:r>
          </a:p>
          <a:p>
            <a:r>
              <a:rPr lang="en-AU" altLang="en-US" sz="2400" smtClean="0"/>
              <a:t>An efficient, effective and sustainable hydrographic and oceanographic survey program</a:t>
            </a:r>
          </a:p>
          <a:p>
            <a:endParaRPr lang="en-AU" altLang="en-U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300" y="23813"/>
            <a:ext cx="8428038" cy="593725"/>
          </a:xfrm>
        </p:spPr>
        <p:txBody>
          <a:bodyPr/>
          <a:lstStyle/>
          <a:p>
            <a:r>
              <a:rPr lang="en-AU" altLang="en-US" sz="2000" b="1" smtClean="0">
                <a:solidFill>
                  <a:schemeClr val="tx1"/>
                </a:solidFill>
              </a:rPr>
              <a:t>The Vision – Knowing and Managing our Maritime Domain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altLang="en-US" smtClean="0"/>
              <a:t>A program that delivers a nation building activity, by:</a:t>
            </a:r>
          </a:p>
          <a:p>
            <a:pPr lvl="1"/>
            <a:r>
              <a:rPr lang="en-AU" altLang="en-US" smtClean="0"/>
              <a:t>more effectively contributing to our blue economy and maritime security</a:t>
            </a:r>
          </a:p>
          <a:p>
            <a:pPr lvl="1"/>
            <a:r>
              <a:rPr lang="en-AU" altLang="en-US" smtClean="0"/>
              <a:t>enhancing safety and efficiency of marine navigation and commerce </a:t>
            </a:r>
          </a:p>
          <a:p>
            <a:pPr lvl="1"/>
            <a:r>
              <a:rPr lang="en-AU" altLang="en-US" smtClean="0"/>
              <a:t>driving innovation in our maritime domain</a:t>
            </a:r>
          </a:p>
          <a:p>
            <a:pPr lvl="1"/>
            <a:r>
              <a:rPr lang="en-AU" altLang="en-US" smtClean="0"/>
              <a:t>proactive stewardship of our oceans and seas</a:t>
            </a:r>
          </a:p>
          <a:p>
            <a:pPr lvl="1"/>
            <a:r>
              <a:rPr lang="en-AU" altLang="en-US" smtClean="0"/>
              <a:t>greater research, understanding and management of our marine environment</a:t>
            </a:r>
          </a:p>
          <a:p>
            <a:pPr lvl="1"/>
            <a:r>
              <a:rPr lang="en-AU" altLang="en-US" smtClean="0"/>
              <a:t>growing and developing a sustainable hydrographic surveying industry as an essential component of our maritime infrastructure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3" name="Text Box 3"/>
          <p:cNvSpPr txBox="1">
            <a:spLocks noChangeArrowheads="1"/>
          </p:cNvSpPr>
          <p:nvPr/>
        </p:nvSpPr>
        <p:spPr bwMode="auto">
          <a:xfrm>
            <a:off x="231775" y="277813"/>
            <a:ext cx="874395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58025"/>
              </a:buClr>
              <a:buChar char="•"/>
              <a:defRPr sz="2400">
                <a:solidFill>
                  <a:srgbClr val="565656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58025"/>
              </a:buClr>
              <a:buChar char="–"/>
              <a:defRPr sz="2400">
                <a:solidFill>
                  <a:srgbClr val="565656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58025"/>
              </a:buClr>
              <a:buChar char="•"/>
              <a:defRPr sz="2400">
                <a:solidFill>
                  <a:srgbClr val="565656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58025"/>
              </a:buClr>
              <a:buChar char="–"/>
              <a:defRPr sz="2400">
                <a:solidFill>
                  <a:srgbClr val="565656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en-AU" altLang="en-US" sz="1600" b="1" kern="0" dirty="0" smtClean="0">
                <a:solidFill>
                  <a:srgbClr val="000000"/>
                </a:solidFill>
                <a:latin typeface="+mj-lt"/>
                <a:cs typeface="Arial" charset="0"/>
              </a:rPr>
              <a:t>HydroScheme</a:t>
            </a:r>
            <a:r>
              <a:rPr lang="en-AU" altLang="en-US" sz="1800" b="1" kern="0" dirty="0" smtClean="0">
                <a:solidFill>
                  <a:srgbClr val="000000"/>
                </a:solidFill>
                <a:latin typeface="+mj-lt"/>
                <a:cs typeface="Arial" charset="0"/>
              </a:rPr>
              <a:t> Task Example</a:t>
            </a:r>
            <a:endParaRPr lang="en-AU" altLang="en-US" dirty="0" smtClean="0">
              <a:solidFill>
                <a:srgbClr val="F4F4F4"/>
              </a:solidFill>
              <a:latin typeface="+mj-lt"/>
              <a:cs typeface="Arial" charset="0"/>
            </a:endParaRPr>
          </a:p>
        </p:txBody>
      </p:sp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8832850" y="6542088"/>
            <a:ext cx="381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58025"/>
              </a:buClr>
              <a:buChar char="•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58025"/>
              </a:buClr>
              <a:buChar char="–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58025"/>
              </a:buClr>
              <a:buChar char="•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58025"/>
              </a:buClr>
              <a:buChar char="–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58025"/>
              </a:buClr>
              <a:buChar char="»"/>
              <a:defRPr sz="2400">
                <a:solidFill>
                  <a:srgbClr val="565656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6821178-D0CC-44ED-8435-E3B08B25CBA5}" type="slidenum">
              <a:rPr lang="en-AU" altLang="en-US" sz="1400">
                <a:solidFill>
                  <a:schemeClr val="tx1"/>
                </a:solidFill>
                <a:cs typeface="Arial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AU" altLang="en-US" sz="1400">
              <a:solidFill>
                <a:schemeClr val="tx1"/>
              </a:solidFill>
              <a:cs typeface="Arial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31775" y="1052513"/>
          <a:ext cx="8743950" cy="3292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0729"/>
                <a:gridCol w="6183221"/>
              </a:tblGrid>
              <a:tr h="640203">
                <a:tc>
                  <a:txBody>
                    <a:bodyPr/>
                    <a:lstStyle/>
                    <a:p>
                      <a:r>
                        <a:rPr lang="en-AU" sz="1800" dirty="0" smtClean="0">
                          <a:solidFill>
                            <a:schemeClr val="tx1"/>
                          </a:solidFill>
                        </a:rPr>
                        <a:t>Purpose</a:t>
                      </a:r>
                      <a:endParaRPr lang="en-A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45" marR="91445" marT="45729" marB="45729"/>
                </a:tc>
                <a:tc>
                  <a:txBody>
                    <a:bodyPr/>
                    <a:lstStyle/>
                    <a:p>
                      <a:r>
                        <a:rPr lang="en-AU" sz="1800" dirty="0" smtClean="0">
                          <a:solidFill>
                            <a:schemeClr val="tx1"/>
                          </a:solidFill>
                        </a:rPr>
                        <a:t>Facilitate</a:t>
                      </a:r>
                      <a:r>
                        <a:rPr lang="en-AU" sz="1800" baseline="0" dirty="0" smtClean="0">
                          <a:solidFill>
                            <a:schemeClr val="tx1"/>
                          </a:solidFill>
                        </a:rPr>
                        <a:t> safe navigation for recreational and tourism shipping</a:t>
                      </a:r>
                      <a:endParaRPr lang="en-A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45" marR="91445" marT="45729" marB="45729"/>
                </a:tc>
              </a:tr>
              <a:tr h="640203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Task</a:t>
                      </a:r>
                      <a:endParaRPr lang="en-AU" sz="1800" dirty="0"/>
                    </a:p>
                  </a:txBody>
                  <a:tcPr marL="91445" marR="91445" marT="45729" marB="45729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Survey</a:t>
                      </a:r>
                      <a:r>
                        <a:rPr lang="en-AU" sz="1800" baseline="0" dirty="0" smtClean="0"/>
                        <a:t> to identify passages and establish access routes to existing shore infrastructure</a:t>
                      </a:r>
                      <a:endParaRPr lang="en-AU" sz="1800" dirty="0"/>
                    </a:p>
                  </a:txBody>
                  <a:tcPr marL="91445" marR="91445" marT="45729" marB="45729"/>
                </a:tc>
              </a:tr>
              <a:tr h="365831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Shipping</a:t>
                      </a:r>
                      <a:endParaRPr lang="en-AU" sz="1800" dirty="0"/>
                    </a:p>
                  </a:txBody>
                  <a:tcPr marL="91445" marR="91445" marT="45729" marB="45729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Cruise ships and recreational vessels with draughts &lt;9m</a:t>
                      </a:r>
                      <a:endParaRPr lang="en-AU" sz="1800" dirty="0"/>
                    </a:p>
                  </a:txBody>
                  <a:tcPr marL="91445" marR="91445" marT="45729" marB="45729"/>
                </a:tc>
              </a:tr>
              <a:tr h="914576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Considerations</a:t>
                      </a:r>
                      <a:endParaRPr lang="en-AU" sz="1800" dirty="0"/>
                    </a:p>
                  </a:txBody>
                  <a:tcPr marL="91445" marR="91445" marT="45729" marB="45729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Depths</a:t>
                      </a:r>
                      <a:r>
                        <a:rPr lang="en-AU" sz="1800" baseline="0" dirty="0" smtClean="0"/>
                        <a:t> generally &lt;20m shoaling to 6m. Dangers to navigation may exist in unsurveyed areas. High tidal range and strong tidal stream</a:t>
                      </a:r>
                      <a:endParaRPr lang="en-AU" sz="1800" dirty="0"/>
                    </a:p>
                  </a:txBody>
                  <a:tcPr marL="91445" marR="91445" marT="45729" marB="45729"/>
                </a:tc>
              </a:tr>
              <a:tr h="365831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Charted ZOC</a:t>
                      </a:r>
                      <a:endParaRPr lang="en-AU" sz="1800" dirty="0"/>
                    </a:p>
                  </a:txBody>
                  <a:tcPr marL="91445" marR="91445" marT="45729" marB="45729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C, D</a:t>
                      </a:r>
                      <a:endParaRPr lang="en-AU" sz="1800" dirty="0"/>
                    </a:p>
                  </a:txBody>
                  <a:tcPr marL="91445" marR="91445" marT="45729" marB="45729"/>
                </a:tc>
              </a:tr>
              <a:tr h="365831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Required ZOC</a:t>
                      </a:r>
                      <a:endParaRPr lang="en-AU" sz="1800" dirty="0"/>
                    </a:p>
                  </a:txBody>
                  <a:tcPr marL="91445" marR="91445" marT="45729" marB="45729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A2</a:t>
                      </a:r>
                      <a:r>
                        <a:rPr lang="en-AU" sz="1800" baseline="0" dirty="0" smtClean="0"/>
                        <a:t> &lt;20m, B &gt;20m</a:t>
                      </a:r>
                      <a:endParaRPr lang="en-AU" sz="1800" dirty="0"/>
                    </a:p>
                  </a:txBody>
                  <a:tcPr marL="91445" marR="91445" marT="45729" marB="45729"/>
                </a:tc>
              </a:tr>
            </a:tbl>
          </a:graphicData>
        </a:graphic>
      </p:graphicFrame>
      <p:pic>
        <p:nvPicPr>
          <p:cNvPr id="12315" name="Picture 31" descr="H:\My Documents\SEA2400\07 Admiralty Gul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913" y="3471863"/>
            <a:ext cx="3409950" cy="303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41300" y="23813"/>
            <a:ext cx="8428038" cy="593725"/>
          </a:xfrm>
        </p:spPr>
        <p:txBody>
          <a:bodyPr/>
          <a:lstStyle/>
          <a:p>
            <a:r>
              <a:rPr lang="en-AU" altLang="en-US" sz="2000" b="1" smtClean="0">
                <a:solidFill>
                  <a:schemeClr val="tx1"/>
                </a:solidFill>
              </a:rPr>
              <a:t>Current Status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altLang="en-US" sz="2000" smtClean="0"/>
              <a:t>SEA2400-1 CE1: HIPP</a:t>
            </a:r>
          </a:p>
          <a:p>
            <a:r>
              <a:rPr lang="en-AU" altLang="en-US" sz="2000" smtClean="0"/>
              <a:t>Now under the Defence procurement schedule process and their timelines</a:t>
            </a:r>
          </a:p>
          <a:p>
            <a:pPr lvl="1"/>
            <a:r>
              <a:rPr lang="en-AU" altLang="en-US" sz="2000" smtClean="0"/>
              <a:t>RFT ASDEFCON (Standing Offer for Services) documentation suite currently under commercial and legal review</a:t>
            </a:r>
          </a:p>
          <a:p>
            <a:pPr lvl="1"/>
            <a:r>
              <a:rPr lang="en-AU" altLang="en-US" sz="2000" smtClean="0"/>
              <a:t>Contact details: </a:t>
            </a:r>
            <a:r>
              <a:rPr lang="en-AU" altLang="en-US" sz="2000" smtClean="0">
                <a:hlinkClick r:id="rId3"/>
              </a:rPr>
              <a:t>sea.2400@defence.gov.au</a:t>
            </a:r>
            <a:r>
              <a:rPr lang="en-AU" altLang="en-US" sz="2000" smtClean="0"/>
              <a:t> </a:t>
            </a:r>
          </a:p>
          <a:p>
            <a:r>
              <a:rPr lang="en-AU" altLang="en-US" sz="2000" smtClean="0"/>
              <a:t>AHO - New HIPP Director engaged</a:t>
            </a:r>
          </a:p>
          <a:p>
            <a:r>
              <a:rPr lang="en-AU" altLang="en-US" sz="2000" smtClean="0"/>
              <a:t>AHO - Recruiting a Contractor Manager</a:t>
            </a:r>
          </a:p>
          <a:p>
            <a:r>
              <a:rPr lang="en-AU" altLang="en-US" sz="2000" smtClean="0"/>
              <a:t>AHO - Current Navy survey planning team organically growing to support HIPP activities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SR PPT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b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rgbClr val="F58025"/>
            </a:solidFill>
            <a:effectLst/>
            <a:latin typeface="Georgia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b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rgbClr val="F58025"/>
            </a:solidFill>
            <a:effectLst/>
            <a:latin typeface="Georgia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RPDE Presentation">
  <a:themeElements>
    <a:clrScheme name="3_RPDE Presentation 13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RPDE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RPDE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RPDE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RPDE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RPDE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RPDE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RPDE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RPDE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RPDE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RPDE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RPDE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RPDE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RPDE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RPDE Presentation 13">
        <a:dk1>
          <a:srgbClr val="FFFFFF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DADADA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ustom Design">
  <a:themeElements>
    <a:clrScheme name="2_Custom Desig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Custom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ustom Desig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DSR PPT</Template>
  <TotalTime>4488</TotalTime>
  <Words>495</Words>
  <Application>Microsoft Office PowerPoint</Application>
  <PresentationFormat>On-screen Show (4:3)</PresentationFormat>
  <Paragraphs>64</Paragraphs>
  <Slides>9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MS PGothic</vt:lpstr>
      <vt:lpstr>Georgia</vt:lpstr>
      <vt:lpstr>Calibri</vt:lpstr>
      <vt:lpstr>Wingdings</vt:lpstr>
      <vt:lpstr>Arial Narrow</vt:lpstr>
      <vt:lpstr>DSR PPT</vt:lpstr>
      <vt:lpstr>3_RPDE Presentation</vt:lpstr>
      <vt:lpstr>2_Custom Design</vt:lpstr>
      <vt:lpstr>Adobe Acrobat Document</vt:lpstr>
      <vt:lpstr>HydroScheme Industry Partnership Program (HIPP)</vt:lpstr>
      <vt:lpstr> Background</vt:lpstr>
      <vt:lpstr>Capability Elements</vt:lpstr>
      <vt:lpstr> The Task - Australian Charting Area and HydroScheme</vt:lpstr>
      <vt:lpstr>The Task</vt:lpstr>
      <vt:lpstr>The Requirements – Efficient, Effective and Sustainable</vt:lpstr>
      <vt:lpstr>The Vision – Knowing and Managing our Maritime Domain</vt:lpstr>
      <vt:lpstr>PowerPoint Presentation</vt:lpstr>
      <vt:lpstr>Current Status</vt:lpstr>
    </vt:vector>
  </TitlesOfParts>
  <Company>Department of Defence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Document Title Document Subtitle</dc:title>
  <dc:creator>owen.gibbons</dc:creator>
  <cp:lastModifiedBy>Aero Leplastrier</cp:lastModifiedBy>
  <cp:revision>169</cp:revision>
  <dcterms:created xsi:type="dcterms:W3CDTF">2015-07-07T02:06:49Z</dcterms:created>
  <dcterms:modified xsi:type="dcterms:W3CDTF">2018-04-05T21:41:43Z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bjective-Id">
    <vt:lpwstr>R31994962</vt:lpwstr>
  </property>
  <property fmtid="{D5CDD505-2E9C-101B-9397-08002B2CF9AE}" pid="3" name="Objective-Title">
    <vt:lpwstr>SEA2400 National MB Bathy WG</vt:lpwstr>
  </property>
  <property fmtid="{D5CDD505-2E9C-101B-9397-08002B2CF9AE}" pid="4" name="Objective-Comment">
    <vt:lpwstr/>
  </property>
  <property fmtid="{D5CDD505-2E9C-101B-9397-08002B2CF9AE}" pid="5" name="Objective-CreationStamp">
    <vt:filetime>2017-11-02T22:18:13Z</vt:filetime>
  </property>
  <property fmtid="{D5CDD505-2E9C-101B-9397-08002B2CF9AE}" pid="6" name="Objective-IsApproved">
    <vt:bool>false</vt:bool>
  </property>
  <property fmtid="{D5CDD505-2E9C-101B-9397-08002B2CF9AE}" pid="7" name="Objective-IsPublished">
    <vt:bool>false</vt:bool>
  </property>
  <property fmtid="{D5CDD505-2E9C-101B-9397-08002B2CF9AE}" pid="8" name="Objective-DatePublished">
    <vt:lpwstr/>
  </property>
  <property fmtid="{D5CDD505-2E9C-101B-9397-08002B2CF9AE}" pid="9" name="Objective-ModificationStamp">
    <vt:filetime>2017-11-02T22:19:34Z</vt:filetime>
  </property>
  <property fmtid="{D5CDD505-2E9C-101B-9397-08002B2CF9AE}" pid="10" name="Objective-Owner">
    <vt:lpwstr>Halls, Ian (Mr)(DDMIS Marine Information Services)</vt:lpwstr>
  </property>
  <property fmtid="{D5CDD505-2E9C-101B-9397-08002B2CF9AE}" pid="11" name="Objective-Path">
    <vt:lpwstr>Objective Global Folder - PROD:Defence Business Units:Strategic Policy and Intelligence Group:Workgroup Staging Area:HM BRANCH : Hydrography and Metoc Branch:HM BRANCH WORLD:03 HM  BRANCH CORPORATE FILES:B. (Process 01) General Admin Process:b. Process 01 Corporate files:HM Branch External Stakeholders / Business Meetings:Civilian Stakeholders:National Multibeam Bathymetry Acquisition:2017 - November Meeting:</vt:lpwstr>
  </property>
  <property fmtid="{D5CDD505-2E9C-101B-9397-08002B2CF9AE}" pid="12" name="Objective-Parent">
    <vt:lpwstr>2017 - November Meeting</vt:lpwstr>
  </property>
  <property fmtid="{D5CDD505-2E9C-101B-9397-08002B2CF9AE}" pid="13" name="Objective-State">
    <vt:lpwstr>Being Edited</vt:lpwstr>
  </property>
  <property fmtid="{D5CDD505-2E9C-101B-9397-08002B2CF9AE}" pid="14" name="Objective-Version">
    <vt:lpwstr>1.1</vt:lpwstr>
  </property>
  <property fmtid="{D5CDD505-2E9C-101B-9397-08002B2CF9AE}" pid="15" name="Objective-VersionNumber">
    <vt:i4>2</vt:i4>
  </property>
  <property fmtid="{D5CDD505-2E9C-101B-9397-08002B2CF9AE}" pid="16" name="Objective-VersionComment">
    <vt:lpwstr>updated for audience</vt:lpwstr>
  </property>
  <property fmtid="{D5CDD505-2E9C-101B-9397-08002B2CF9AE}" pid="17" name="Objective-FileNumber">
    <vt:lpwstr>2016/1182293</vt:lpwstr>
  </property>
  <property fmtid="{D5CDD505-2E9C-101B-9397-08002B2CF9AE}" pid="18" name="Objective-Classification">
    <vt:lpwstr>[Inherited - Unclassified]</vt:lpwstr>
  </property>
  <property fmtid="{D5CDD505-2E9C-101B-9397-08002B2CF9AE}" pid="19" name="Objective-Caveats">
    <vt:lpwstr/>
  </property>
  <property fmtid="{D5CDD505-2E9C-101B-9397-08002B2CF9AE}" pid="20" name="Objective-Document Type [system]">
    <vt:lpwstr/>
  </property>
</Properties>
</file>